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5.png" ContentType="image/png"/>
  <Override PartName="/ppt/media/image16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8.jpeg" ContentType="image/jpeg"/>
  <Override PartName="/ppt/media/image11.png" ContentType="image/png"/>
  <Override PartName="/ppt/media/image36.png" ContentType="image/png"/>
  <Override PartName="/ppt/media/image46.jpeg" ContentType="image/jpeg"/>
  <Override PartName="/ppt/media/image13.jpeg" ContentType="image/jpeg"/>
  <Override PartName="/ppt/media/image47.jpeg" ContentType="image/jpeg"/>
  <Override PartName="/ppt/media/image14.jpeg" ContentType="image/jpeg"/>
  <Override PartName="/ppt/media/image9.png" ContentType="image/png"/>
  <Override PartName="/ppt/media/image6.png" ContentType="image/png"/>
  <Override PartName="/ppt/media/image4.png" ContentType="image/png"/>
  <Override PartName="/ppt/media/image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0" y="234036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805360"/>
            <a:ext cx="10079280" cy="175392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9071280" cy="209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5805360"/>
            <a:ext cx="10079280" cy="1753920"/>
          </a:xfrm>
          <a:prstGeom prst="rect">
            <a:avLst/>
          </a:prstGeom>
          <a:ln w="3672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5805360"/>
            <a:ext cx="10079280" cy="1753920"/>
          </a:xfrm>
          <a:prstGeom prst="rect">
            <a:avLst/>
          </a:prstGeom>
          <a:ln w="3672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234036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2920" y="4055400"/>
            <a:ext cx="4426560" cy="209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1600" y="4055400"/>
            <a:ext cx="4426560" cy="209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254880" y="1154160"/>
            <a:ext cx="9071280" cy="531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000000"/>
                </a:solidFill>
                <a:latin typeface="Arial"/>
              </a:rPr>
              <a:t>Strathmore Actuarial Student's Society</a:t>
            </a:r>
            <a:br/>
            <a:br/>
            <a:r>
              <a:rPr b="1" i="1" lang="en-US" sz="4800" spc="-1" strike="noStrike">
                <a:solidFill>
                  <a:srgbClr val="000000"/>
                </a:solidFill>
                <a:latin typeface="Arial"/>
              </a:rPr>
              <a:t>R Training Program</a:t>
            </a:r>
            <a:br/>
            <a:br/>
            <a:r>
              <a:rPr b="1" i="1" lang="en-US" sz="3900" spc="-1" strike="noStrike">
                <a:solidFill>
                  <a:srgbClr val="000000"/>
                </a:solidFill>
                <a:latin typeface="Arial"/>
              </a:rPr>
              <a:t>Shelmith N. Kariuki</a:t>
            </a:r>
            <a:br/>
            <a:endParaRPr b="0" lang="en-US" sz="39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75600" y="1152000"/>
            <a:ext cx="9692280" cy="45914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0" y="1409400"/>
            <a:ext cx="10079280" cy="28879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53800" y="1077480"/>
            <a:ext cx="9164160" cy="468288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335520" y="1060200"/>
            <a:ext cx="8716680" cy="46465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4120" y="37440"/>
            <a:ext cx="10079280" cy="634140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720" y="0"/>
            <a:ext cx="768060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AfricaR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91440" y="1371600"/>
            <a:ext cx="4917960" cy="45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Mission: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 achieve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improved representation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empower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the African population of all genders, who are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underrepresented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in the global R community.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Support already existing R User Groups (RUGs) across Africa, and R enthusiasts to embrace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full potential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of R programming.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Through fostering a </a:t>
            </a:r>
            <a:r>
              <a:rPr b="1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collaborative continental network</a:t>
            </a:r>
            <a:r>
              <a:rPr b="0" lang="en-US" sz="15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of R gurus, mentors, learners, developers and leaders, to help facilitate individual and collective progress worldwide.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rcRect l="18188" t="26366" r="18408" b="24547"/>
          <a:stretch/>
        </p:blipFill>
        <p:spPr>
          <a:xfrm>
            <a:off x="253800" y="1387440"/>
            <a:ext cx="4370040" cy="33829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2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737000" y="215280"/>
            <a:ext cx="640080" cy="5608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3657600" y="1006200"/>
            <a:ext cx="2925360" cy="2925360"/>
          </a:xfrm>
          <a:prstGeom prst="rect">
            <a:avLst/>
          </a:prstGeom>
          <a:ln w="3672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56480" y="1188720"/>
            <a:ext cx="2742840" cy="2742840"/>
          </a:xfrm>
          <a:prstGeom prst="rect">
            <a:avLst/>
          </a:prstGeom>
          <a:ln w="36720"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6991920" y="1082880"/>
            <a:ext cx="2791800" cy="2757240"/>
          </a:xfrm>
          <a:prstGeom prst="rect">
            <a:avLst/>
          </a:prstGeom>
          <a:ln w="36720"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456480" y="4297680"/>
            <a:ext cx="2742840" cy="1044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Kigen Tembu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Data Scientist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MUSONI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657600" y="4227120"/>
            <a:ext cx="2742840" cy="1258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Shelmith Kariuki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Senior Data Analyst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AfricaR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040160" y="4206240"/>
            <a:ext cx="2742840" cy="14497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Christopher Maronga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Data Manager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latin typeface="Arial"/>
              </a:rPr>
              <a:t>KEMRI WELLCOME TRUST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2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 : Objectives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04000" y="1244160"/>
            <a:ext cx="9071280" cy="48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Leverage open source R to impart practical data analytics skills.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Bring the current R users together.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Work with Kenyan universities, to re design the statistical R curriculum.</a:t>
            </a:r>
            <a:endParaRPr b="0" lang="en-US" sz="2800" spc="-1" strike="noStrike">
              <a:latin typeface="Arial"/>
            </a:endParaRPr>
          </a:p>
          <a:p>
            <a:pPr marL="216000" indent="-21564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Introduce / enhance R in companies that work with data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828800" y="163080"/>
            <a:ext cx="640080" cy="5608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72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nairobi   :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737360" y="172080"/>
            <a:ext cx="640080" cy="5608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4753440" y="1463040"/>
            <a:ext cx="5213160" cy="3474360"/>
          </a:xfrm>
          <a:prstGeom prst="rect">
            <a:avLst/>
          </a:prstGeom>
          <a:ln w="36720"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107640" y="1463040"/>
            <a:ext cx="4632480" cy="3474360"/>
          </a:xfrm>
          <a:prstGeom prst="rect">
            <a:avLst/>
          </a:prstGeom>
          <a:ln w="3672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846320" y="5120640"/>
            <a:ext cx="4480200" cy="3304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2</a:t>
            </a:r>
            <a:r>
              <a:rPr b="1" lang="en-US" sz="1800" spc="-1" strike="noStrike" baseline="101000">
                <a:latin typeface="Arial"/>
              </a:rPr>
              <a:t>nd</a:t>
            </a:r>
            <a:r>
              <a:rPr b="1" lang="en-US" sz="1800" spc="-1" strike="noStrike">
                <a:latin typeface="Arial"/>
              </a:rPr>
              <a:t>  MeetUp @ALX, Nairobi Garage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097280" y="5120640"/>
            <a:ext cx="2651400" cy="3304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1</a:t>
            </a:r>
            <a:r>
              <a:rPr b="1" lang="en-US" sz="1800" spc="-1" strike="noStrike" baseline="101000">
                <a:latin typeface="Arial"/>
              </a:rPr>
              <a:t>st</a:t>
            </a:r>
            <a:r>
              <a:rPr b="1" lang="en-US" sz="1800" spc="-1" strike="noStrike">
                <a:latin typeface="Arial"/>
              </a:rPr>
              <a:t> MeetUp @iHub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0" y="91440"/>
            <a:ext cx="9966600" cy="112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Follow us on twitter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6440" y="1735200"/>
            <a:ext cx="4917600" cy="3899520"/>
          </a:xfrm>
          <a:prstGeom prst="rect">
            <a:avLst/>
          </a:prstGeom>
          <a:ln w="3672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4991040" y="1753200"/>
            <a:ext cx="4975560" cy="39157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0880" cy="13442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080" cy="21895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160" cy="18716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320" cy="20113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240" cy="24685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280" cy="200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339760" y="6034320"/>
            <a:ext cx="1739160" cy="15246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524600" y="273600"/>
            <a:ext cx="6858720" cy="548676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7720"/>
            <a:ext cx="9143640" cy="95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Statistical Languages (Data Science)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928480" y="4582440"/>
            <a:ext cx="3980880" cy="13442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502400" y="1659960"/>
            <a:ext cx="2152080" cy="21895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3656880" y="1510920"/>
            <a:ext cx="3566160" cy="18716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3656880" y="4023000"/>
            <a:ext cx="2011320" cy="20113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365040" y="3931200"/>
            <a:ext cx="2514240" cy="24685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731520" y="1481040"/>
            <a:ext cx="2285280" cy="20034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255600" y="1324800"/>
            <a:ext cx="3108600" cy="2376720"/>
          </a:xfrm>
          <a:custGeom>
            <a:avLst/>
            <a:gdLst/>
            <a:ahLst/>
            <a:rect l="l" t="t" r="r" b="b"/>
            <a:pathLst>
              <a:path w="8638" h="6605">
                <a:moveTo>
                  <a:pt x="1100" y="0"/>
                </a:moveTo>
                <a:cubicBezTo>
                  <a:pt x="550" y="0"/>
                  <a:pt x="0" y="550"/>
                  <a:pt x="0" y="1100"/>
                </a:cubicBezTo>
                <a:lnTo>
                  <a:pt x="0" y="5503"/>
                </a:lnTo>
                <a:cubicBezTo>
                  <a:pt x="0" y="6053"/>
                  <a:pt x="550" y="6604"/>
                  <a:pt x="1100" y="6604"/>
                </a:cubicBezTo>
                <a:lnTo>
                  <a:pt x="7536" y="6604"/>
                </a:lnTo>
                <a:cubicBezTo>
                  <a:pt x="8086" y="6604"/>
                  <a:pt x="8637" y="6053"/>
                  <a:pt x="8637" y="5503"/>
                </a:cubicBezTo>
                <a:lnTo>
                  <a:pt x="8637" y="1100"/>
                </a:lnTo>
                <a:cubicBezTo>
                  <a:pt x="8637" y="550"/>
                  <a:pt x="8086" y="0"/>
                  <a:pt x="7536" y="0"/>
                </a:cubicBezTo>
                <a:lnTo>
                  <a:pt x="1100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6308640" y="4114440"/>
            <a:ext cx="3657240" cy="2193840"/>
          </a:xfrm>
          <a:custGeom>
            <a:avLst/>
            <a:gdLst/>
            <a:ahLst/>
            <a:rect l="l" t="t" r="r" b="b"/>
            <a:pathLst>
              <a:path w="10162" h="6097">
                <a:moveTo>
                  <a:pt x="1016" y="0"/>
                </a:moveTo>
                <a:cubicBezTo>
                  <a:pt x="508" y="0"/>
                  <a:pt x="0" y="508"/>
                  <a:pt x="0" y="1016"/>
                </a:cubicBezTo>
                <a:lnTo>
                  <a:pt x="0" y="5080"/>
                </a:lnTo>
                <a:cubicBezTo>
                  <a:pt x="0" y="5588"/>
                  <a:pt x="508" y="6096"/>
                  <a:pt x="1016" y="6096"/>
                </a:cubicBezTo>
                <a:lnTo>
                  <a:pt x="9145" y="6096"/>
                </a:lnTo>
                <a:cubicBezTo>
                  <a:pt x="9653" y="6096"/>
                  <a:pt x="10161" y="5588"/>
                  <a:pt x="10161" y="5080"/>
                </a:cubicBezTo>
                <a:lnTo>
                  <a:pt x="10161" y="1016"/>
                </a:lnTo>
                <a:cubicBezTo>
                  <a:pt x="10161" y="508"/>
                  <a:pt x="9653" y="0"/>
                  <a:pt x="9145" y="0"/>
                </a:cubicBezTo>
                <a:lnTo>
                  <a:pt x="1016" y="0"/>
                </a:lnTo>
              </a:path>
            </a:pathLst>
          </a:cu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Why use R?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rcRect l="0" t="16555" r="0" b="0"/>
          <a:stretch/>
        </p:blipFill>
        <p:spPr>
          <a:xfrm rot="21595200">
            <a:off x="23760" y="784800"/>
            <a:ext cx="10058040" cy="5022720"/>
          </a:xfrm>
          <a:prstGeom prst="rect">
            <a:avLst/>
          </a:prstGeom>
          <a:ln w="36720"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8235720" y="5942880"/>
            <a:ext cx="1843560" cy="161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93240"/>
            <a:ext cx="78638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Why use R?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235720" y="5942880"/>
            <a:ext cx="1843560" cy="16160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640080" y="807480"/>
            <a:ext cx="7947000" cy="51350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91440" y="91440"/>
            <a:ext cx="914364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General Use Cases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83240" y="1188720"/>
            <a:ext cx="9509400" cy="46292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60" y="-18360"/>
            <a:ext cx="9692280" cy="93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General Use Cases: Cont'd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1200" y="1150920"/>
            <a:ext cx="4876200" cy="1957680"/>
          </a:xfrm>
          <a:prstGeom prst="rect">
            <a:avLst/>
          </a:prstGeom>
          <a:ln w="3672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5363640" y="914400"/>
            <a:ext cx="3780000" cy="2388600"/>
          </a:xfrm>
          <a:prstGeom prst="rect">
            <a:avLst/>
          </a:prstGeom>
          <a:ln w="36720">
            <a:noFill/>
          </a:ln>
        </p:spPr>
      </p:pic>
      <p:pic>
        <p:nvPicPr>
          <p:cNvPr id="149" name="Google Shape;173;p26" descr=""/>
          <p:cNvPicPr/>
          <p:nvPr/>
        </p:nvPicPr>
        <p:blipFill>
          <a:blip r:embed="rId4"/>
          <a:stretch/>
        </p:blipFill>
        <p:spPr>
          <a:xfrm>
            <a:off x="548640" y="3200400"/>
            <a:ext cx="3025440" cy="31086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5394960" y="3264840"/>
            <a:ext cx="3786480" cy="249552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52640" y="1028880"/>
            <a:ext cx="8899560" cy="491436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" y="-18360"/>
            <a:ext cx="9692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6699"/>
                </a:solidFill>
                <a:latin typeface="Arial"/>
              </a:rPr>
              <a:t>Use Cases: Finance and Actuarial Science Cont’d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228880" y="5937120"/>
            <a:ext cx="1850040" cy="16218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360" y="1280160"/>
            <a:ext cx="10079280" cy="3839040"/>
          </a:xfrm>
          <a:prstGeom prst="rect">
            <a:avLst/>
          </a:prstGeom>
          <a:ln w="3672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2019-08-04T12:56:07Z</dcterms:created>
  <dc:creator/>
  <dc:description/>
  <dc:language>en-US</dc:language>
  <cp:lastModifiedBy/>
  <dcterms:modified xsi:type="dcterms:W3CDTF">2019-09-20T14:39:56Z</dcterms:modified>
  <cp:revision>50</cp:revision>
  <dc:subject/>
  <dc:title>Blue Curve</dc:title>
</cp:coreProperties>
</file>